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9" r:id="rId2"/>
    <p:sldId id="278" r:id="rId3"/>
    <p:sldId id="273" r:id="rId4"/>
    <p:sldId id="285" r:id="rId5"/>
    <p:sldId id="287" r:id="rId6"/>
    <p:sldId id="288" r:id="rId7"/>
    <p:sldId id="289" r:id="rId8"/>
    <p:sldId id="291" r:id="rId9"/>
    <p:sldId id="290" r:id="rId10"/>
    <p:sldId id="286" r:id="rId11"/>
    <p:sldId id="266" r:id="rId12"/>
    <p:sldId id="282" r:id="rId13"/>
    <p:sldId id="283" r:id="rId14"/>
    <p:sldId id="267" r:id="rId15"/>
    <p:sldId id="284" r:id="rId16"/>
    <p:sldId id="277" r:id="rId17"/>
    <p:sldId id="270" r:id="rId18"/>
    <p:sldId id="279" r:id="rId19"/>
    <p:sldId id="28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E6AF00"/>
    <a:srgbClr val="FF7575"/>
    <a:srgbClr val="FFD5D5"/>
    <a:srgbClr val="FFB7B7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Frost" userId="824888e3-90ab-4179-9eb2-1a6ab38a3848" providerId="ADAL" clId="{A085C121-7782-B04A-B0D7-D5F504C66F29}"/>
    <pc:docChg chg="undo custSel modSld">
      <pc:chgData name="Tim Frost" userId="824888e3-90ab-4179-9eb2-1a6ab38a3848" providerId="ADAL" clId="{A085C121-7782-B04A-B0D7-D5F504C66F29}" dt="2018-11-05T09:27:36.036" v="30" actId="14100"/>
      <pc:docMkLst>
        <pc:docMk/>
      </pc:docMkLst>
      <pc:sldChg chg="addSp delSp modSp">
        <pc:chgData name="Tim Frost" userId="824888e3-90ab-4179-9eb2-1a6ab38a3848" providerId="ADAL" clId="{A085C121-7782-B04A-B0D7-D5F504C66F29}" dt="2018-11-05T09:27:36.036" v="30" actId="14100"/>
        <pc:sldMkLst>
          <pc:docMk/>
          <pc:sldMk cId="435238877" sldId="259"/>
        </pc:sldMkLst>
        <pc:spChg chg="mod">
          <ac:chgData name="Tim Frost" userId="824888e3-90ab-4179-9eb2-1a6ab38a3848" providerId="ADAL" clId="{A085C121-7782-B04A-B0D7-D5F504C66F29}" dt="2018-11-05T09:27:07.268" v="29" actId="14100"/>
          <ac:spMkLst>
            <pc:docMk/>
            <pc:sldMk cId="435238877" sldId="259"/>
            <ac:spMk id="2" creationId="{00000000-0000-0000-0000-000000000000}"/>
          </ac:spMkLst>
        </pc:spChg>
        <pc:picChg chg="add mod">
          <ac:chgData name="Tim Frost" userId="824888e3-90ab-4179-9eb2-1a6ab38a3848" providerId="ADAL" clId="{A085C121-7782-B04A-B0D7-D5F504C66F29}" dt="2018-11-05T09:27:36.036" v="30" actId="14100"/>
          <ac:picMkLst>
            <pc:docMk/>
            <pc:sldMk cId="435238877" sldId="259"/>
            <ac:picMk id="4" creationId="{63867B37-46BE-A448-8C37-D0FC8D606692}"/>
          </ac:picMkLst>
        </pc:picChg>
        <pc:inkChg chg="add del">
          <ac:chgData name="Tim Frost" userId="824888e3-90ab-4179-9eb2-1a6ab38a3848" providerId="ADAL" clId="{A085C121-7782-B04A-B0D7-D5F504C66F29}" dt="2018-11-05T09:25:24.986" v="13"/>
          <ac:inkMkLst>
            <pc:docMk/>
            <pc:sldMk cId="435238877" sldId="259"/>
            <ac:inkMk id="6" creationId="{A28740FB-D16A-E041-8E02-B23B0E094F3A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D8C4-5CF7-497C-80A3-944E6241E7B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C53B5-CBC4-4113-9D73-D5E8458D2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C53B5-CBC4-4113-9D73-D5E8458D2E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8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20A0-482F-4188-9D9B-32793B60F45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20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20A0-482F-4188-9D9B-32793B60F45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67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20A0-482F-4188-9D9B-32793B60F45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64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20A0-482F-4188-9D9B-32793B60F45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4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20A0-482F-4188-9D9B-32793B60F45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09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C53B5-CBC4-4113-9D73-D5E8458D2E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9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C53B5-CBC4-4113-9D73-D5E8458D2E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2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943476"/>
          </a:xfrm>
          <a:prstGeom prst="rect">
            <a:avLst/>
          </a:prstGeom>
          <a:gradFill flip="none" rotWithShape="1">
            <a:gsLst>
              <a:gs pos="0">
                <a:srgbClr val="540C04"/>
              </a:gs>
              <a:gs pos="53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2" y="2654420"/>
            <a:ext cx="9454343" cy="738664"/>
          </a:xfrm>
        </p:spPr>
        <p:txBody>
          <a:bodyPr lIns="0" tIns="0" rIns="0" bIns="0" anchor="ctr">
            <a:sp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9" name="Picture 8" descr="Calnex_White_rgb_tran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2854" y="471691"/>
            <a:ext cx="2462809" cy="10130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5479774"/>
            <a:ext cx="9144000" cy="492443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743200" cy="365125"/>
          </a:xfrm>
        </p:spPr>
        <p:txBody>
          <a:bodyPr/>
          <a:lstStyle/>
          <a:p>
            <a:fld id="{B5F93EEF-E656-4F09-9A4B-3660AF081117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2460" y="6356354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0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943476"/>
          </a:xfrm>
          <a:prstGeom prst="rect">
            <a:avLst/>
          </a:prstGeom>
          <a:gradFill flip="none" rotWithShape="1">
            <a:gsLst>
              <a:gs pos="0">
                <a:srgbClr val="540C04"/>
              </a:gs>
              <a:gs pos="53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4061" y="5137316"/>
            <a:ext cx="5104800" cy="1440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800" b="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Presenter,</a:t>
            </a:r>
          </a:p>
          <a:p>
            <a:r>
              <a:rPr lang="en-US" dirty="0"/>
              <a:t>Title,</a:t>
            </a:r>
          </a:p>
          <a:p>
            <a:r>
              <a:rPr lang="en-US" dirty="0"/>
              <a:t>email@calnexsol.com</a:t>
            </a:r>
            <a:endParaRPr lang="en-GB" dirty="0"/>
          </a:p>
        </p:txBody>
      </p:sp>
      <p:pic>
        <p:nvPicPr>
          <p:cNvPr id="9" name="Picture 8" descr="Calnex_White_rgb_tran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2854" y="471691"/>
            <a:ext cx="2462809" cy="10130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844061" y="3654866"/>
            <a:ext cx="5105400" cy="1143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spcAft>
                <a:spcPts val="0"/>
              </a:spcAft>
              <a:defRPr sz="3600" b="1" i="0" cap="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z="3600" b="0" cap="none" dirty="0">
                <a:latin typeface="+mn-lt"/>
                <a:ea typeface="+mj-ea"/>
              </a:rPr>
              <a:t>calnexsol.com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44066" y="2657329"/>
            <a:ext cx="9231921" cy="517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/>
              <a:t>Insight and Innovation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34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27907"/>
            <a:ext cx="8898556" cy="553998"/>
          </a:xfrm>
        </p:spPr>
        <p:txBody>
          <a:bodyPr wrap="square" lIns="0" tIns="0" rIns="0" bIns="0">
            <a:spAutoFit/>
          </a:bodyPr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11277604" cy="4617719"/>
          </a:xfrm>
        </p:spPr>
        <p:txBody>
          <a:bodyPr lIns="0" tIns="0" rIns="0" bIns="0"/>
          <a:lstStyle>
            <a:lvl1pPr marL="341991" indent="-341991">
              <a:spcBef>
                <a:spcPts val="1000"/>
              </a:spcBef>
              <a:defRPr sz="2400"/>
            </a:lvl1pPr>
            <a:lvl2pPr marL="799180" indent="-341991">
              <a:spcBef>
                <a:spcPts val="500"/>
              </a:spcBef>
              <a:defRPr sz="2000"/>
            </a:lvl2pPr>
            <a:lvl3pPr marL="1256369" indent="-341991">
              <a:spcBef>
                <a:spcPts val="500"/>
              </a:spcBef>
              <a:defRPr sz="1800"/>
            </a:lvl3pPr>
            <a:lvl4pPr marL="1713557" indent="-341991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4"/>
            <a:ext cx="2743200" cy="365125"/>
          </a:xfrm>
        </p:spPr>
        <p:txBody>
          <a:bodyPr/>
          <a:lstStyle/>
          <a:p>
            <a:fld id="{4D5BACF0-A45C-4BF7-9A85-62262F527DE9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3" y="6356354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2012" y="-7393"/>
            <a:ext cx="12194011" cy="327829"/>
          </a:xfrm>
          <a:prstGeom prst="rect">
            <a:avLst/>
          </a:prstGeom>
          <a:gradFill>
            <a:gsLst>
              <a:gs pos="0">
                <a:srgbClr val="C52A1D"/>
              </a:gs>
              <a:gs pos="50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83" y="692369"/>
            <a:ext cx="1345221" cy="5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27907"/>
            <a:ext cx="8898556" cy="553998"/>
          </a:xfrm>
        </p:spPr>
        <p:txBody>
          <a:bodyPr wrap="square" lIns="0" tIns="0" rIns="0" bIns="0">
            <a:spAutoFit/>
          </a:bodyPr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600199"/>
            <a:ext cx="5410203" cy="4617719"/>
          </a:xfrm>
        </p:spPr>
        <p:txBody>
          <a:bodyPr lIns="0" tIns="0" rIns="0" bIns="0"/>
          <a:lstStyle>
            <a:lvl1pPr marL="341991" indent="-341991">
              <a:spcBef>
                <a:spcPts val="1000"/>
              </a:spcBef>
              <a:defRPr sz="2400"/>
            </a:lvl1pPr>
            <a:lvl2pPr marL="799180" indent="-341991">
              <a:spcBef>
                <a:spcPts val="500"/>
              </a:spcBef>
              <a:defRPr sz="2000"/>
            </a:lvl2pPr>
            <a:lvl3pPr marL="1256369" indent="-341991">
              <a:spcBef>
                <a:spcPts val="500"/>
              </a:spcBef>
              <a:defRPr sz="1800"/>
            </a:lvl3pPr>
            <a:lvl4pPr marL="1713557" indent="-341991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4"/>
            <a:ext cx="2743200" cy="365125"/>
          </a:xfrm>
        </p:spPr>
        <p:txBody>
          <a:bodyPr/>
          <a:lstStyle/>
          <a:p>
            <a:fld id="{4F4F9295-40A4-4815-A49F-456A3DE372DF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3" y="6356354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2012" y="-7393"/>
            <a:ext cx="12194011" cy="327829"/>
          </a:xfrm>
          <a:prstGeom prst="rect">
            <a:avLst/>
          </a:prstGeom>
          <a:gradFill>
            <a:gsLst>
              <a:gs pos="0">
                <a:srgbClr val="C52A1D"/>
              </a:gs>
              <a:gs pos="50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83" y="692369"/>
            <a:ext cx="1345221" cy="5526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24599" y="1600199"/>
            <a:ext cx="5410204" cy="4617719"/>
          </a:xfrm>
        </p:spPr>
        <p:txBody>
          <a:bodyPr lIns="0" tIns="0" rIns="0" bIns="0"/>
          <a:lstStyle>
            <a:lvl1pPr marL="341991" indent="-341991">
              <a:spcBef>
                <a:spcPts val="1000"/>
              </a:spcBef>
              <a:defRPr sz="2400"/>
            </a:lvl1pPr>
            <a:lvl2pPr marL="799180" indent="-341991">
              <a:spcBef>
                <a:spcPts val="500"/>
              </a:spcBef>
              <a:defRPr sz="2000"/>
            </a:lvl2pPr>
            <a:lvl3pPr marL="1256369" indent="-341991">
              <a:spcBef>
                <a:spcPts val="500"/>
              </a:spcBef>
              <a:defRPr sz="1800"/>
            </a:lvl3pPr>
            <a:lvl4pPr marL="1713557" indent="-341991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790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27907"/>
            <a:ext cx="8898556" cy="553998"/>
          </a:xfrm>
        </p:spPr>
        <p:txBody>
          <a:bodyPr wrap="square" lIns="0" tIns="0" rIns="0" bIns="0">
            <a:spAutoFit/>
          </a:bodyPr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4"/>
            <a:ext cx="2743200" cy="365125"/>
          </a:xfrm>
        </p:spPr>
        <p:txBody>
          <a:bodyPr/>
          <a:lstStyle/>
          <a:p>
            <a:fld id="{6CD59587-1BC7-414C-A025-A6C4A44724F0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3" y="6356354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2012" y="-7393"/>
            <a:ext cx="12194011" cy="327829"/>
          </a:xfrm>
          <a:prstGeom prst="rect">
            <a:avLst/>
          </a:prstGeom>
          <a:gradFill>
            <a:gsLst>
              <a:gs pos="0">
                <a:srgbClr val="C52A1D"/>
              </a:gs>
              <a:gs pos="50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83" y="692369"/>
            <a:ext cx="1345221" cy="5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8804-AC6F-4B21-B376-F022BA80D6D1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654419"/>
            <a:ext cx="7041846" cy="1624271"/>
          </a:xfrm>
        </p:spPr>
        <p:txBody>
          <a:bodyPr/>
          <a:lstStyle/>
          <a:p>
            <a:r>
              <a:rPr lang="en-GB" dirty="0"/>
              <a:t>Timing beyond the basestation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672720"/>
            <a:ext cx="9144000" cy="492443"/>
          </a:xfrm>
        </p:spPr>
        <p:txBody>
          <a:bodyPr/>
          <a:lstStyle/>
          <a:p>
            <a:r>
              <a:rPr lang="en-GB" dirty="0"/>
              <a:t>Tim Frost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ITSF 2018</a:t>
            </a:r>
            <a:endParaRPr lang="en-GB" sz="2400" b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867B37-46BE-A448-8C37-D0FC8D60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35" y="2010833"/>
            <a:ext cx="3308395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388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synchronisation beyond the edge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Surely we’ve always had this?</a:t>
            </a:r>
          </a:p>
          <a:p>
            <a:pPr lvl="1"/>
            <a:r>
              <a:rPr lang="en-GB" dirty="0"/>
              <a:t>I turn on my phone, it automatically synchronises to network time</a:t>
            </a:r>
          </a:p>
          <a:p>
            <a:pPr lvl="1"/>
            <a:r>
              <a:rPr lang="en-GB" dirty="0"/>
              <a:t>My computer does the same thing</a:t>
            </a:r>
          </a:p>
          <a:p>
            <a:r>
              <a:rPr lang="en-GB" dirty="0"/>
              <a:t>NTP is ubiquitous, it’s been around for 30 years, it’s well suited for most networked applications</a:t>
            </a:r>
          </a:p>
          <a:p>
            <a:pPr lvl="1"/>
            <a:r>
              <a:rPr lang="en-GB" dirty="0"/>
              <a:t>Provides millisecond level timing…</a:t>
            </a:r>
          </a:p>
          <a:p>
            <a:r>
              <a:rPr lang="en-GB" dirty="0"/>
              <a:t>What if we could get time to another level of accuracy?</a:t>
            </a:r>
          </a:p>
          <a:p>
            <a:pPr lvl="1"/>
            <a:r>
              <a:rPr lang="en-GB" dirty="0"/>
              <a:t>Microsecond-level timing or better </a:t>
            </a:r>
            <a:r>
              <a:rPr lang="en-GB" b="1" i="1" u="sng" dirty="0"/>
              <a:t>beyond</a:t>
            </a:r>
            <a:r>
              <a:rPr lang="en-GB" dirty="0"/>
              <a:t> the basestation…</a:t>
            </a:r>
          </a:p>
          <a:p>
            <a:r>
              <a:rPr lang="en-GB" dirty="0"/>
              <a:t>Can we use GNSS?</a:t>
            </a:r>
          </a:p>
          <a:p>
            <a:pPr lvl="1"/>
            <a:r>
              <a:rPr lang="en-GB" dirty="0"/>
              <a:t>Yes, but not always available or visible</a:t>
            </a:r>
          </a:p>
          <a:p>
            <a:r>
              <a:rPr lang="en-GB" dirty="0"/>
              <a:t>Can we use the cellular signal </a:t>
            </a:r>
            <a:r>
              <a:rPr lang="en-GB" i="1" dirty="0"/>
              <a:t>(4G, 5G)</a:t>
            </a:r>
            <a:r>
              <a:rPr lang="en-GB" dirty="0"/>
              <a:t> itself to deliver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4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Synchronisation over the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11277604" cy="48928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if you could synchronise from the cellular signal itself?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Primary and secondary synchronisation signals are used to identify the radio frame</a:t>
            </a:r>
          </a:p>
          <a:p>
            <a:r>
              <a:rPr lang="en-GB" dirty="0"/>
              <a:t>If the radio frames are known to be aligned to the start of each second, (e.g. within 1.5</a:t>
            </a:r>
            <a:r>
              <a:rPr lang="en-GB" dirty="0">
                <a:sym typeface="Symbol" panose="05050102010706020507" pitchFamily="18" charset="2"/>
              </a:rPr>
              <a:t></a:t>
            </a:r>
            <a:r>
              <a:rPr lang="en-GB" dirty="0"/>
              <a:t>s), then the radio frame position can be used to communicate accurate time</a:t>
            </a:r>
          </a:p>
          <a:p>
            <a:r>
              <a:rPr lang="en-GB" dirty="0"/>
              <a:t>Technique known as “radio interface based synchronisation” or RIBS</a:t>
            </a:r>
          </a:p>
          <a:p>
            <a:r>
              <a:rPr lang="en-GB" dirty="0"/>
              <a:t>Need to compensate for the time-of-flight of the radio frame through the air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19113" y="3706161"/>
            <a:ext cx="2823037" cy="615101"/>
            <a:chOff x="919113" y="4573432"/>
            <a:chExt cx="2823037" cy="615101"/>
          </a:xfrm>
        </p:grpSpPr>
        <p:sp>
          <p:nvSpPr>
            <p:cNvPr id="5" name="Oval 4"/>
            <p:cNvSpPr/>
            <p:nvPr/>
          </p:nvSpPr>
          <p:spPr>
            <a:xfrm>
              <a:off x="919113" y="4573432"/>
              <a:ext cx="2823037" cy="6151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60C527-42E5-4F5A-861F-69EEEC1194BE}"/>
                </a:ext>
              </a:extLst>
            </p:cNvPr>
            <p:cNvSpPr txBox="1"/>
            <p:nvPr/>
          </p:nvSpPr>
          <p:spPr>
            <a:xfrm>
              <a:off x="1954015" y="4850481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eNodeB</a:t>
              </a:r>
              <a:endParaRPr lang="en-GB" sz="1400" dirty="0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3539D9-0E9C-4DA1-A95D-F7A765839CD2}"/>
              </a:ext>
            </a:extLst>
          </p:cNvPr>
          <p:cNvCxnSpPr/>
          <p:nvPr/>
        </p:nvCxnSpPr>
        <p:spPr>
          <a:xfrm>
            <a:off x="929457" y="3302731"/>
            <a:ext cx="12240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DA1821-8951-40FB-B6A9-EBD14EA23FA4}"/>
              </a:ext>
            </a:extLst>
          </p:cNvPr>
          <p:cNvSpPr txBox="1"/>
          <p:nvPr/>
        </p:nvSpPr>
        <p:spPr>
          <a:xfrm>
            <a:off x="483201" y="2708861"/>
            <a:ext cx="147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Time Sync</a:t>
            </a:r>
          </a:p>
          <a:p>
            <a:pPr algn="ctr"/>
            <a:r>
              <a:rPr lang="en-GB" sz="1400" dirty="0"/>
              <a:t>(e.g. PTP, GNSS)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98256" y="2273602"/>
            <a:ext cx="664751" cy="1687976"/>
            <a:chOff x="7917326" y="1617262"/>
            <a:chExt cx="783730" cy="1990097"/>
          </a:xfrm>
        </p:grpSpPr>
        <p:sp>
          <p:nvSpPr>
            <p:cNvPr id="20" name="Oval 127"/>
            <p:cNvSpPr>
              <a:spLocks noChangeArrowheads="1"/>
            </p:cNvSpPr>
            <p:nvPr/>
          </p:nvSpPr>
          <p:spPr bwMode="auto">
            <a:xfrm>
              <a:off x="8051164" y="1751100"/>
              <a:ext cx="516054" cy="516054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28"/>
            <p:cNvSpPr>
              <a:spLocks noChangeArrowheads="1"/>
            </p:cNvSpPr>
            <p:nvPr/>
          </p:nvSpPr>
          <p:spPr bwMode="auto">
            <a:xfrm>
              <a:off x="8154840" y="1854776"/>
              <a:ext cx="308702" cy="308702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29"/>
            <p:cNvSpPr>
              <a:spLocks noChangeArrowheads="1"/>
            </p:cNvSpPr>
            <p:nvPr/>
          </p:nvSpPr>
          <p:spPr bwMode="auto">
            <a:xfrm>
              <a:off x="7917326" y="1617262"/>
              <a:ext cx="783730" cy="783731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6008" y="1938519"/>
              <a:ext cx="254607" cy="166884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2663007" y="2117986"/>
            <a:ext cx="6885000" cy="1876447"/>
            <a:chOff x="2663007" y="2117986"/>
            <a:chExt cx="6885000" cy="18764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0D635B9-4BB9-46A2-A1B7-6C50C8688F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3652" y="2772097"/>
              <a:ext cx="0" cy="485132"/>
            </a:xfrm>
            <a:prstGeom prst="straightConnector1">
              <a:avLst/>
            </a:prstGeom>
            <a:ln>
              <a:solidFill>
                <a:srgbClr val="D7303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124DC8-E39F-4EDD-A797-26ECAD9148F3}"/>
                </a:ext>
              </a:extLst>
            </p:cNvPr>
            <p:cNvSpPr txBox="1"/>
            <p:nvPr/>
          </p:nvSpPr>
          <p:spPr>
            <a:xfrm>
              <a:off x="5548287" y="3255769"/>
              <a:ext cx="16037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Primary, Secondary Synchronisation</a:t>
              </a:r>
              <a:br>
                <a:rPr lang="en-GB" sz="1400" dirty="0"/>
              </a:br>
              <a:r>
                <a:rPr lang="en-GB" sz="1400" dirty="0"/>
                <a:t>signals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77604" y="2117986"/>
              <a:ext cx="1236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radio frame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655287" y="2452751"/>
              <a:ext cx="900440" cy="302998"/>
              <a:chOff x="3887924" y="2765962"/>
              <a:chExt cx="1368152" cy="30299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1D43FA-4EF8-4410-BA42-15924B1FB8F0}"/>
                  </a:ext>
                </a:extLst>
              </p:cNvPr>
              <p:cNvSpPr/>
              <p:nvPr/>
            </p:nvSpPr>
            <p:spPr>
              <a:xfrm>
                <a:off x="3887924" y="2765962"/>
                <a:ext cx="1368152" cy="30299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21E91D9-8650-4231-B10A-329D067A604C}"/>
                  </a:ext>
                </a:extLst>
              </p:cNvPr>
              <p:cNvSpPr/>
              <p:nvPr/>
            </p:nvSpPr>
            <p:spPr>
              <a:xfrm>
                <a:off x="4886321" y="2765962"/>
                <a:ext cx="109399" cy="3029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61569BD-3775-4E05-9F04-CEA5D5630411}"/>
                </a:ext>
              </a:extLst>
            </p:cNvPr>
            <p:cNvCxnSpPr>
              <a:stCxn id="22" idx="6"/>
              <a:endCxn id="31" idx="1"/>
            </p:cNvCxnSpPr>
            <p:nvPr/>
          </p:nvCxnSpPr>
          <p:spPr>
            <a:xfrm flipV="1">
              <a:off x="2663007" y="2604250"/>
              <a:ext cx="2992280" cy="1728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61D623-1080-408E-8568-70F00EE1233F}"/>
                </a:ext>
              </a:extLst>
            </p:cNvPr>
            <p:cNvCxnSpPr>
              <a:cxnSpLocks/>
              <a:stCxn id="31" idx="3"/>
              <a:endCxn id="39" idx="2"/>
            </p:cNvCxnSpPr>
            <p:nvPr/>
          </p:nvCxnSpPr>
          <p:spPr>
            <a:xfrm>
              <a:off x="6555727" y="2604250"/>
              <a:ext cx="2992280" cy="1728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/>
          <p:cNvSpPr/>
          <p:nvPr/>
        </p:nvSpPr>
        <p:spPr>
          <a:xfrm>
            <a:off x="8468863" y="3706161"/>
            <a:ext cx="2823037" cy="6151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60C527-42E5-4F5A-861F-69EEEC1194BE}"/>
              </a:ext>
            </a:extLst>
          </p:cNvPr>
          <p:cNvSpPr txBox="1"/>
          <p:nvPr/>
        </p:nvSpPr>
        <p:spPr>
          <a:xfrm>
            <a:off x="9686257" y="398321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11</a:t>
            </a:fld>
            <a:endParaRPr lang="en-GB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9536198" y="2273602"/>
            <a:ext cx="688366" cy="1104587"/>
            <a:chOff x="3209925" y="2366963"/>
            <a:chExt cx="409575" cy="657225"/>
          </a:xfrm>
          <a:scene3d>
            <a:camera prst="isometricLeftDown">
              <a:rot lat="2018646" lon="1613208" rev="21283674"/>
            </a:camera>
            <a:lightRig rig="threePt" dir="t"/>
          </a:scene3d>
        </p:grpSpPr>
        <p:sp>
          <p:nvSpPr>
            <p:cNvPr id="42" name="Rounded Rectangle 41"/>
            <p:cNvSpPr/>
            <p:nvPr/>
          </p:nvSpPr>
          <p:spPr>
            <a:xfrm>
              <a:off x="3244707" y="2401990"/>
              <a:ext cx="341346" cy="598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42" t="13081" r="28785" b="13469"/>
            <a:stretch/>
          </p:blipFill>
          <p:spPr>
            <a:xfrm>
              <a:off x="3209925" y="2366963"/>
              <a:ext cx="409575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90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530350" y="31623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dirty="0">
                <a:solidFill>
                  <a:srgbClr val="EE0000"/>
                </a:solidFill>
                <a:latin typeface="Lucida Sans Unicode" pitchFamily="34" charset="0"/>
              </a:rPr>
              <a:t>Delay Compensation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8216871" y="2513412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 flipH="1" flipV="1">
            <a:off x="12185721" y="4304976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1.44909 -4.44444E-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1.44857 0.00023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1" grpId="1" animBg="1"/>
      <p:bldP spid="75782" grpId="0" animBg="1"/>
      <p:bldP spid="7578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199"/>
            <a:ext cx="11486562" cy="4979710"/>
          </a:xfrm>
        </p:spPr>
        <p:txBody>
          <a:bodyPr>
            <a:normAutofit/>
          </a:bodyPr>
          <a:lstStyle/>
          <a:p>
            <a:r>
              <a:rPr lang="en-GB" dirty="0"/>
              <a:t>Timing advance alters the UE transmission timing to ensure frames line up at the BS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Timing advance is a measure of round trip delay, and can be used to compensate BS sync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14105" y="2087581"/>
            <a:ext cx="12089720" cy="521575"/>
            <a:chOff x="296915" y="4998919"/>
            <a:chExt cx="12089720" cy="521575"/>
          </a:xfrm>
        </p:grpSpPr>
        <p:sp>
          <p:nvSpPr>
            <p:cNvPr id="141" name="Rectangle 140"/>
            <p:cNvSpPr/>
            <p:nvPr/>
          </p:nvSpPr>
          <p:spPr>
            <a:xfrm>
              <a:off x="8343289" y="4998919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UE slot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747165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UE slot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047722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96915" y="5075397"/>
              <a:ext cx="118475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At BS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457753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0638857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4105" y="4998919"/>
            <a:ext cx="12089720" cy="521575"/>
            <a:chOff x="296915" y="4998919"/>
            <a:chExt cx="12089720" cy="521575"/>
          </a:xfrm>
        </p:grpSpPr>
        <p:sp>
          <p:nvSpPr>
            <p:cNvPr id="121" name="Rectangle 120"/>
            <p:cNvSpPr/>
            <p:nvPr/>
          </p:nvSpPr>
          <p:spPr>
            <a:xfrm>
              <a:off x="8343289" y="4998919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UE slot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47165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UE slot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047722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6915" y="5075397"/>
              <a:ext cx="118475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At BS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457753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638857" y="4999633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Advance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13</a:t>
            </a:fld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3280" y="3137850"/>
            <a:ext cx="87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UE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86814" y="3062086"/>
            <a:ext cx="1747778" cy="52086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BS frame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773414" y="3062086"/>
            <a:ext cx="1747778" cy="52086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BS frame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626842" y="4998919"/>
            <a:ext cx="1747778" cy="52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UE frame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80" y="4098552"/>
            <a:ext cx="118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UE </a:t>
            </a:r>
            <a:r>
              <a:rPr lang="en-GB" dirty="0" err="1"/>
              <a:t>tx</a:t>
            </a:r>
            <a:r>
              <a:rPr lang="en-GB" dirty="0"/>
              <a:t> time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506836" y="4022788"/>
            <a:ext cx="1747778" cy="520861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UE frame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506836" y="4022788"/>
            <a:ext cx="1747778" cy="52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UE frame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911681" y="4999633"/>
            <a:ext cx="1747778" cy="52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UE frame</a:t>
            </a:r>
          </a:p>
        </p:txBody>
      </p:sp>
      <p:cxnSp>
        <p:nvCxnSpPr>
          <p:cNvPr id="150" name="Elbow Connector 149"/>
          <p:cNvCxnSpPr/>
          <p:nvPr/>
        </p:nvCxnSpPr>
        <p:spPr>
          <a:xfrm>
            <a:off x="7960078" y="3322420"/>
            <a:ext cx="540000" cy="958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89121" y="3247612"/>
            <a:ext cx="1044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Guard band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00" y="3049200"/>
            <a:ext cx="9847846" cy="2618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2" name="Group 81"/>
          <p:cNvGrpSpPr/>
          <p:nvPr/>
        </p:nvGrpSpPr>
        <p:grpSpPr>
          <a:xfrm>
            <a:off x="14105" y="4998919"/>
            <a:ext cx="12089720" cy="521575"/>
            <a:chOff x="296915" y="4998919"/>
            <a:chExt cx="12089720" cy="521575"/>
          </a:xfrm>
        </p:grpSpPr>
        <p:sp>
          <p:nvSpPr>
            <p:cNvPr id="83" name="Rectangle 82"/>
            <p:cNvSpPr/>
            <p:nvPr/>
          </p:nvSpPr>
          <p:spPr>
            <a:xfrm>
              <a:off x="8343289" y="4998919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UE slot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47165" y="4999633"/>
              <a:ext cx="1747778" cy="52086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UE slot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047722" y="4999633"/>
              <a:ext cx="1747778" cy="520861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96915" y="5075397"/>
              <a:ext cx="118475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At BS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57753" y="4999633"/>
              <a:ext cx="1747778" cy="520861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638857" y="4999633"/>
              <a:ext cx="1747778" cy="520861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BS slot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74943" y="2639065"/>
            <a:ext cx="1395138" cy="397296"/>
            <a:chOff x="1457753" y="2639065"/>
            <a:chExt cx="1395138" cy="397296"/>
          </a:xfrm>
        </p:grpSpPr>
        <p:cxnSp>
          <p:nvCxnSpPr>
            <p:cNvPr id="89" name="Straight Connector 88"/>
            <p:cNvCxnSpPr/>
            <p:nvPr/>
          </p:nvCxnSpPr>
          <p:spPr>
            <a:xfrm flipH="1" flipV="1">
              <a:off x="1459893" y="2833070"/>
              <a:ext cx="432000" cy="0"/>
            </a:xfrm>
            <a:prstGeom prst="line">
              <a:avLst/>
            </a:prstGeom>
            <a:ln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850502" y="2670886"/>
              <a:ext cx="1002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Prop. delay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891200" y="2748361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457753" y="2639065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765990" y="2639065"/>
            <a:ext cx="1393973" cy="403312"/>
            <a:chOff x="6048800" y="2639065"/>
            <a:chExt cx="1393973" cy="403312"/>
          </a:xfrm>
        </p:grpSpPr>
        <p:cxnSp>
          <p:nvCxnSpPr>
            <p:cNvPr id="109" name="Straight Connector 108"/>
            <p:cNvCxnSpPr/>
            <p:nvPr/>
          </p:nvCxnSpPr>
          <p:spPr>
            <a:xfrm flipH="1" flipV="1">
              <a:off x="6049775" y="2839086"/>
              <a:ext cx="432000" cy="0"/>
            </a:xfrm>
            <a:prstGeom prst="line">
              <a:avLst/>
            </a:prstGeom>
            <a:ln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6440384" y="2676902"/>
              <a:ext cx="1002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Prop. delay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6481082" y="2754377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048800" y="2639065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178395" y="2087581"/>
            <a:ext cx="1747778" cy="52086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BS frame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4912" y="2087581"/>
            <a:ext cx="1747778" cy="52086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BS frame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11681" y="4022788"/>
            <a:ext cx="1747778" cy="52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UE frame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3913900" y="4572331"/>
            <a:ext cx="1410751" cy="397296"/>
            <a:chOff x="4196710" y="4572331"/>
            <a:chExt cx="1410751" cy="397296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4196710" y="4572331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4197685" y="4766336"/>
              <a:ext cx="432000" cy="0"/>
            </a:xfrm>
            <a:prstGeom prst="line">
              <a:avLst/>
            </a:prstGeom>
            <a:ln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605072" y="4604152"/>
              <a:ext cx="1002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Prop. delay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4628992" y="4681627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H="1" flipV="1">
            <a:off x="3475419" y="5258939"/>
            <a:ext cx="873888" cy="2249"/>
          </a:xfrm>
          <a:prstGeom prst="line">
            <a:avLst/>
          </a:prstGeom>
          <a:ln w="127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688269" y="5257671"/>
            <a:ext cx="459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late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35887" y="5826809"/>
            <a:ext cx="222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Timing advance information</a:t>
            </a:r>
          </a:p>
        </p:txBody>
      </p:sp>
      <p:cxnSp>
        <p:nvCxnSpPr>
          <p:cNvPr id="148" name="Elbow Connector 147"/>
          <p:cNvCxnSpPr/>
          <p:nvPr/>
        </p:nvCxnSpPr>
        <p:spPr>
          <a:xfrm>
            <a:off x="3372478" y="3322517"/>
            <a:ext cx="540000" cy="958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601521" y="3247709"/>
            <a:ext cx="1044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Guard band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7630790" y="4572331"/>
            <a:ext cx="1410751" cy="397296"/>
            <a:chOff x="7913600" y="4572331"/>
            <a:chExt cx="1410751" cy="397296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7913600" y="4572331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7914575" y="4766336"/>
              <a:ext cx="432000" cy="0"/>
            </a:xfrm>
            <a:prstGeom prst="line">
              <a:avLst/>
            </a:prstGeom>
            <a:ln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8321962" y="4604152"/>
              <a:ext cx="1002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Prop. delay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8345882" y="4681627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7627375" y="3649764"/>
            <a:ext cx="2187503" cy="317455"/>
            <a:chOff x="7910185" y="3649764"/>
            <a:chExt cx="2187503" cy="317455"/>
          </a:xfrm>
        </p:grpSpPr>
        <p:cxnSp>
          <p:nvCxnSpPr>
            <p:cNvPr id="122" name="Straight Connector 121"/>
            <p:cNvCxnSpPr/>
            <p:nvPr/>
          </p:nvCxnSpPr>
          <p:spPr>
            <a:xfrm flipH="1" flipV="1">
              <a:off x="7910185" y="3808572"/>
              <a:ext cx="873888" cy="2249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7910216" y="3679219"/>
              <a:ext cx="1165" cy="288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8785270" y="3679219"/>
              <a:ext cx="1165" cy="288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8772709" y="3649764"/>
              <a:ext cx="1324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0000"/>
                  </a:solidFill>
                </a:rPr>
                <a:t>Timing advance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12800" y="3063600"/>
            <a:ext cx="8649468" cy="2457826"/>
            <a:chOff x="1613536" y="3061954"/>
            <a:chExt cx="8649468" cy="2457826"/>
          </a:xfrm>
        </p:grpSpPr>
        <p:sp>
          <p:nvSpPr>
            <p:cNvPr id="69" name="Rectangle 68"/>
            <p:cNvSpPr/>
            <p:nvPr/>
          </p:nvSpPr>
          <p:spPr>
            <a:xfrm>
              <a:off x="1613536" y="3061954"/>
              <a:ext cx="1747778" cy="520861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BS frame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200136" y="3061954"/>
              <a:ext cx="1747778" cy="520861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BS frame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357547" y="4998919"/>
              <a:ext cx="1747778" cy="5208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UE frame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515226" y="4022788"/>
              <a:ext cx="1747778" cy="5208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UE </a:t>
              </a:r>
              <a:r>
                <a:rPr lang="en-GB" dirty="0">
                  <a:solidFill>
                    <a:schemeClr val="accent6"/>
                  </a:solidFill>
                </a:rPr>
                <a:t>frame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37478" y="4022788"/>
              <a:ext cx="1747778" cy="5208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UE frame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055930" y="4998919"/>
              <a:ext cx="1747778" cy="5208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UE frame</a:t>
              </a:r>
            </a:p>
          </p:txBody>
        </p:sp>
      </p:grpSp>
      <p:cxnSp>
        <p:nvCxnSpPr>
          <p:cNvPr id="36" name="Elbow Connector 35"/>
          <p:cNvCxnSpPr>
            <a:stCxn id="107" idx="2"/>
            <a:endCxn id="5" idx="1"/>
          </p:cNvCxnSpPr>
          <p:nvPr/>
        </p:nvCxnSpPr>
        <p:spPr>
          <a:xfrm rot="5400000" flipH="1" flipV="1">
            <a:off x="3232872" y="3033408"/>
            <a:ext cx="3217436" cy="1846643"/>
          </a:xfrm>
          <a:prstGeom prst="bentConnector4">
            <a:avLst>
              <a:gd name="adj1" fmla="val -7105"/>
              <a:gd name="adj2" fmla="val 56227"/>
            </a:avLst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174943" y="2639065"/>
            <a:ext cx="9182269" cy="2304000"/>
            <a:chOff x="1457753" y="2639065"/>
            <a:chExt cx="9182269" cy="2304000"/>
          </a:xfrm>
        </p:grpSpPr>
        <p:cxnSp>
          <p:nvCxnSpPr>
            <p:cNvPr id="87" name="Straight Connector 86"/>
            <p:cNvCxnSpPr/>
            <p:nvPr/>
          </p:nvCxnSpPr>
          <p:spPr>
            <a:xfrm flipH="1">
              <a:off x="1457753" y="2639065"/>
              <a:ext cx="1165" cy="230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47165" y="2639065"/>
              <a:ext cx="0" cy="230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047722" y="2639065"/>
              <a:ext cx="1165" cy="230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8343289" y="2639065"/>
              <a:ext cx="1165" cy="230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10638857" y="2639065"/>
              <a:ext cx="1165" cy="230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90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03477 -7.40741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85185E-6 L 0.03646 -0.00023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7.40741E-7 L 0.03568 -7.40741E-7 " pathEditMode="relative" rAng="0" ptsTypes="AA">
                                      <p:cBhvr>
                                        <p:cTn id="90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6 L -0.07122 2.96296E-6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85185E-6 L 0.03541 -0.00023 " pathEditMode="relative" rAng="0" ptsTypes="AA">
                                      <p:cBhvr>
                                        <p:cTn id="128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2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5" grpId="0" uiExpand="1"/>
      <p:bldP spid="84" grpId="0" uiExpand="1" animBg="1"/>
      <p:bldP spid="84" grpId="1" uiExpand="1" animBg="1"/>
      <p:bldP spid="85" grpId="0" uiExpand="1" animBg="1"/>
      <p:bldP spid="85" grpId="1" uiExpand="1" animBg="1"/>
      <p:bldP spid="94" grpId="0" uiExpand="1" animBg="1"/>
      <p:bldP spid="94" grpId="1" uiExpand="1" animBg="1"/>
      <p:bldP spid="91" grpId="0" uiExpand="1"/>
      <p:bldP spid="112" grpId="0" uiExpand="1" animBg="1"/>
      <p:bldP spid="113" grpId="0" uiExpand="1" animBg="1"/>
      <p:bldP spid="113" grpId="1" uiExpand="1" animBg="1"/>
      <p:bldP spid="93" grpId="0" uiExpand="1" animBg="1"/>
      <p:bldP spid="93" grpId="1" uiExpand="1" animBg="1"/>
      <p:bldP spid="151" grpId="0" uiExpand="1"/>
      <p:bldP spid="151" grpId="1" uiExpand="1"/>
      <p:bldP spid="4" grpId="0" animBg="1"/>
      <p:bldP spid="2" grpId="0" uiExpand="1" animBg="1"/>
      <p:bldP spid="5" grpId="0" uiExpand="1" animBg="1"/>
      <p:bldP spid="29" grpId="0" uiExpand="1" animBg="1"/>
      <p:bldP spid="107" grpId="0" uiExpand="1"/>
      <p:bldP spid="126" grpId="0" uiExpand="1"/>
      <p:bldP spid="149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delay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Another method, aimed at synchronising one basestation to another, uses active delay measurement using two-way signals: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3111" y="5152056"/>
            <a:ext cx="2823037" cy="615101"/>
            <a:chOff x="919113" y="4573432"/>
            <a:chExt cx="2823037" cy="615101"/>
          </a:xfrm>
        </p:grpSpPr>
        <p:sp>
          <p:nvSpPr>
            <p:cNvPr id="5" name="Oval 4"/>
            <p:cNvSpPr/>
            <p:nvPr/>
          </p:nvSpPr>
          <p:spPr>
            <a:xfrm>
              <a:off x="919113" y="4573432"/>
              <a:ext cx="2823037" cy="6151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60C527-42E5-4F5A-861F-69EEEC1194BE}"/>
                </a:ext>
              </a:extLst>
            </p:cNvPr>
            <p:cNvSpPr txBox="1"/>
            <p:nvPr/>
          </p:nvSpPr>
          <p:spPr>
            <a:xfrm>
              <a:off x="1954015" y="4850481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eNodeB</a:t>
              </a:r>
              <a:endParaRPr lang="en-GB" sz="1400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3539D9-0E9C-4DA1-A95D-F7A765839CD2}"/>
              </a:ext>
            </a:extLst>
          </p:cNvPr>
          <p:cNvCxnSpPr/>
          <p:nvPr/>
        </p:nvCxnSpPr>
        <p:spPr>
          <a:xfrm>
            <a:off x="903455" y="4673125"/>
            <a:ext cx="12240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DA1821-8951-40FB-B6A9-EBD14EA23FA4}"/>
              </a:ext>
            </a:extLst>
          </p:cNvPr>
          <p:cNvSpPr txBox="1"/>
          <p:nvPr/>
        </p:nvSpPr>
        <p:spPr>
          <a:xfrm>
            <a:off x="457199" y="4079255"/>
            <a:ext cx="147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Time Sync</a:t>
            </a:r>
          </a:p>
          <a:p>
            <a:pPr algn="ctr"/>
            <a:r>
              <a:rPr lang="en-GB" sz="1400" dirty="0"/>
              <a:t>(e.g. PTP, GNSS)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442861" y="5152056"/>
            <a:ext cx="2823037" cy="615101"/>
            <a:chOff x="919113" y="4573432"/>
            <a:chExt cx="2823037" cy="615101"/>
          </a:xfrm>
        </p:grpSpPr>
        <p:sp>
          <p:nvSpPr>
            <p:cNvPr id="24" name="Oval 23"/>
            <p:cNvSpPr/>
            <p:nvPr/>
          </p:nvSpPr>
          <p:spPr>
            <a:xfrm>
              <a:off x="919113" y="4573432"/>
              <a:ext cx="2823037" cy="6151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60C527-42E5-4F5A-861F-69EEEC1194BE}"/>
                </a:ext>
              </a:extLst>
            </p:cNvPr>
            <p:cNvSpPr txBox="1"/>
            <p:nvPr/>
          </p:nvSpPr>
          <p:spPr>
            <a:xfrm>
              <a:off x="1954015" y="4850481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eNodeB</a:t>
              </a:r>
              <a:endParaRPr lang="en-GB" sz="14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C124DC8-E39F-4EDD-A797-26ECAD9148F3}"/>
              </a:ext>
            </a:extLst>
          </p:cNvPr>
          <p:cNvSpPr txBox="1"/>
          <p:nvPr/>
        </p:nvSpPr>
        <p:spPr>
          <a:xfrm>
            <a:off x="8638587" y="5868134"/>
            <a:ext cx="243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/>
                </a:solidFill>
              </a:rPr>
              <a:t>Estimate propagation delay from round trip time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696090" y="2454280"/>
            <a:ext cx="6840759" cy="369332"/>
            <a:chOff x="2654145" y="2909016"/>
            <a:chExt cx="6840759" cy="369332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2654145" y="3268823"/>
              <a:ext cx="6840759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943922" y="2909016"/>
              <a:ext cx="422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Request to start synchronisation procedure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96090" y="2874710"/>
            <a:ext cx="6840759" cy="369332"/>
            <a:chOff x="2654145" y="3268823"/>
            <a:chExt cx="6840759" cy="36933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2654145" y="3622992"/>
              <a:ext cx="6840759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flipH="1">
              <a:off x="5644161" y="3268823"/>
              <a:ext cx="826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Accept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696090" y="5012117"/>
            <a:ext cx="6840759" cy="369332"/>
            <a:chOff x="2654145" y="5282295"/>
            <a:chExt cx="6840759" cy="36933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2654145" y="5632577"/>
              <a:ext cx="6840759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flipH="1">
              <a:off x="5202599" y="5282295"/>
              <a:ext cx="1696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Signalling </a:t>
              </a:r>
              <a:r>
                <a:rPr lang="en-GB" i="1" dirty="0">
                  <a:solidFill>
                    <a:schemeClr val="accent1">
                      <a:lumMod val="75000"/>
                    </a:schemeClr>
                  </a:solidFill>
                </a:rPr>
                <a:t>T2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GB" i="1" dirty="0">
                  <a:solidFill>
                    <a:schemeClr val="accent1">
                      <a:lumMod val="75000"/>
                    </a:schemeClr>
                  </a:solidFill>
                </a:rPr>
                <a:t>T3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65430" y="3295140"/>
            <a:ext cx="7098916" cy="809404"/>
            <a:chOff x="2523485" y="3664531"/>
            <a:chExt cx="7098916" cy="809404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2654145" y="3977161"/>
              <a:ext cx="6840758" cy="474943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21360000">
              <a:off x="4350251" y="3864311"/>
              <a:ext cx="3414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Over the air message at SFN1 start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208505" y="36645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6"/>
                  </a:solidFill>
                </a:rPr>
                <a:t>T1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23485" y="410460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1">
                      <a:lumMod val="75000"/>
                    </a:schemeClr>
                  </a:solidFill>
                </a:rPr>
                <a:t>T2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565430" y="4155642"/>
            <a:ext cx="7098916" cy="805377"/>
            <a:chOff x="2523485" y="4473935"/>
            <a:chExt cx="7098916" cy="805377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695229" y="4806273"/>
              <a:ext cx="6758590" cy="47213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240000" flipH="1">
              <a:off x="4291741" y="4691353"/>
              <a:ext cx="35312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Over the air message at SFN2 start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08505" y="490998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6"/>
                  </a:solidFill>
                </a:rPr>
                <a:t>T4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3485" y="447393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1">
                      <a:lumMod val="75000"/>
                    </a:schemeClr>
                  </a:solidFill>
                </a:rPr>
                <a:t>T3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98256" y="3693603"/>
            <a:ext cx="664751" cy="1687976"/>
            <a:chOff x="7917326" y="1617262"/>
            <a:chExt cx="783730" cy="1990097"/>
          </a:xfrm>
        </p:grpSpPr>
        <p:sp>
          <p:nvSpPr>
            <p:cNvPr id="61" name="Oval 127"/>
            <p:cNvSpPr>
              <a:spLocks noChangeArrowheads="1"/>
            </p:cNvSpPr>
            <p:nvPr/>
          </p:nvSpPr>
          <p:spPr bwMode="auto">
            <a:xfrm>
              <a:off x="8051164" y="1751100"/>
              <a:ext cx="516054" cy="516054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8154840" y="1854776"/>
              <a:ext cx="308702" cy="308702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29"/>
            <p:cNvSpPr>
              <a:spLocks noChangeArrowheads="1"/>
            </p:cNvSpPr>
            <p:nvPr/>
          </p:nvSpPr>
          <p:spPr bwMode="auto">
            <a:xfrm>
              <a:off x="7917326" y="1617262"/>
              <a:ext cx="783730" cy="783731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6008" y="1938519"/>
              <a:ext cx="254607" cy="166884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9548007" y="3693603"/>
            <a:ext cx="664751" cy="1687976"/>
            <a:chOff x="7917326" y="1617262"/>
            <a:chExt cx="783730" cy="1990097"/>
          </a:xfrm>
        </p:grpSpPr>
        <p:sp>
          <p:nvSpPr>
            <p:cNvPr id="66" name="Oval 127"/>
            <p:cNvSpPr>
              <a:spLocks noChangeArrowheads="1"/>
            </p:cNvSpPr>
            <p:nvPr/>
          </p:nvSpPr>
          <p:spPr bwMode="auto">
            <a:xfrm>
              <a:off x="8051164" y="1751100"/>
              <a:ext cx="516054" cy="516054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28"/>
            <p:cNvSpPr>
              <a:spLocks noChangeArrowheads="1"/>
            </p:cNvSpPr>
            <p:nvPr/>
          </p:nvSpPr>
          <p:spPr bwMode="auto">
            <a:xfrm>
              <a:off x="8154840" y="1854776"/>
              <a:ext cx="308702" cy="308702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29"/>
            <p:cNvSpPr>
              <a:spLocks noChangeArrowheads="1"/>
            </p:cNvSpPr>
            <p:nvPr/>
          </p:nvSpPr>
          <p:spPr bwMode="auto">
            <a:xfrm>
              <a:off x="7917326" y="1617262"/>
              <a:ext cx="783730" cy="783731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6008" y="1938519"/>
              <a:ext cx="254607" cy="1668840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5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Location-based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Passive compensation requires configuration of receiving device location</a:t>
            </a:r>
            <a:br>
              <a:rPr lang="en-GB" dirty="0"/>
            </a:br>
            <a:r>
              <a:rPr lang="en-GB" dirty="0"/>
              <a:t>(latitude, longitude, elevation)</a:t>
            </a:r>
          </a:p>
          <a:p>
            <a:pPr lvl="1"/>
            <a:r>
              <a:rPr lang="en-GB" dirty="0"/>
              <a:t>Good for stationary objects</a:t>
            </a:r>
          </a:p>
          <a:p>
            <a:pPr lvl="1"/>
            <a:r>
              <a:rPr lang="en-GB" dirty="0"/>
              <a:t>For moving objects, needs constant update</a:t>
            </a:r>
          </a:p>
          <a:p>
            <a:pPr lvl="1"/>
            <a:r>
              <a:rPr lang="en-GB" dirty="0"/>
              <a:t>Back to sensor fusion of PVT data – position, velocity, time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53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530350" y="31623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dirty="0">
                <a:solidFill>
                  <a:srgbClr val="EE0000"/>
                </a:solidFill>
                <a:latin typeface="Lucida Sans Unicode" pitchFamily="34" charset="0"/>
              </a:rPr>
              <a:t>Measurement Over The Air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8216871" y="2513412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 flipH="1" flipV="1">
            <a:off x="12185721" y="4304976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59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1.44909 -4.44444E-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1.44857 0.00023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1" grpId="1" animBg="1"/>
      <p:bldP spid="75782" grpId="0" animBg="1"/>
      <p:bldP spid="7578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synchronisation over the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11277604" cy="4825768"/>
          </a:xfrm>
        </p:spPr>
        <p:txBody>
          <a:bodyPr>
            <a:normAutofit/>
          </a:bodyPr>
          <a:lstStyle/>
          <a:p>
            <a:r>
              <a:rPr lang="en-GB" dirty="0"/>
              <a:t>If radio signals are being used for synchronisation, you’ll want to measure them, right?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Need to compensate for distance from </a:t>
            </a:r>
            <a:r>
              <a:rPr lang="en-GB" dirty="0" err="1"/>
              <a:t>eNodeB</a:t>
            </a:r>
            <a:r>
              <a:rPr lang="en-GB" dirty="0"/>
              <a:t> when calculating time error</a:t>
            </a:r>
          </a:p>
          <a:p>
            <a:pPr lvl="1"/>
            <a:r>
              <a:rPr lang="en-GB" dirty="0"/>
              <a:t>Use passive, distance-based compensation</a:t>
            </a:r>
          </a:p>
          <a:p>
            <a:pPr lvl="1"/>
            <a:r>
              <a:rPr lang="en-GB" dirty="0"/>
              <a:t>Non-invasive, doesn’t require physical access to equipment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3201" y="2559352"/>
            <a:ext cx="3258949" cy="2047660"/>
            <a:chOff x="483201" y="2559352"/>
            <a:chExt cx="3258949" cy="2047660"/>
          </a:xfrm>
        </p:grpSpPr>
        <p:grpSp>
          <p:nvGrpSpPr>
            <p:cNvPr id="48" name="Group 47"/>
            <p:cNvGrpSpPr/>
            <p:nvPr/>
          </p:nvGrpSpPr>
          <p:grpSpPr>
            <a:xfrm>
              <a:off x="919113" y="3991911"/>
              <a:ext cx="2823037" cy="615101"/>
              <a:chOff x="919113" y="4573432"/>
              <a:chExt cx="2823037" cy="6151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19113" y="4573432"/>
                <a:ext cx="2823037" cy="61510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60C527-42E5-4F5A-861F-69EEEC1194BE}"/>
                  </a:ext>
                </a:extLst>
              </p:cNvPr>
              <p:cNvSpPr txBox="1"/>
              <p:nvPr/>
            </p:nvSpPr>
            <p:spPr>
              <a:xfrm>
                <a:off x="1954015" y="4850481"/>
                <a:ext cx="7665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/>
                  <a:t>eNodeB</a:t>
                </a:r>
                <a:endParaRPr lang="en-GB" sz="1400" dirty="0"/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3539D9-0E9C-4DA1-A95D-F7A765839CD2}"/>
                </a:ext>
              </a:extLst>
            </p:cNvPr>
            <p:cNvCxnSpPr/>
            <p:nvPr/>
          </p:nvCxnSpPr>
          <p:spPr>
            <a:xfrm>
              <a:off x="929457" y="3588481"/>
              <a:ext cx="12240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DA1821-8951-40FB-B6A9-EBD14EA23FA4}"/>
                </a:ext>
              </a:extLst>
            </p:cNvPr>
            <p:cNvSpPr txBox="1"/>
            <p:nvPr/>
          </p:nvSpPr>
          <p:spPr>
            <a:xfrm>
              <a:off x="483201" y="2994611"/>
              <a:ext cx="1470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Time Sync</a:t>
              </a:r>
            </a:p>
            <a:p>
              <a:pPr algn="ctr"/>
              <a:r>
                <a:rPr lang="en-GB" sz="1400" dirty="0"/>
                <a:t>(e.g. PTP, GNSS)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98256" y="2559352"/>
              <a:ext cx="664751" cy="1687976"/>
              <a:chOff x="7917326" y="1617262"/>
              <a:chExt cx="783730" cy="1990097"/>
            </a:xfrm>
          </p:grpSpPr>
          <p:sp>
            <p:nvSpPr>
              <p:cNvPr id="20" name="Oval 127"/>
              <p:cNvSpPr>
                <a:spLocks noChangeArrowheads="1"/>
              </p:cNvSpPr>
              <p:nvPr/>
            </p:nvSpPr>
            <p:spPr bwMode="auto">
              <a:xfrm>
                <a:off x="8051164" y="1751100"/>
                <a:ext cx="516054" cy="516054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28"/>
              <p:cNvSpPr>
                <a:spLocks noChangeArrowheads="1"/>
              </p:cNvSpPr>
              <p:nvPr/>
            </p:nvSpPr>
            <p:spPr bwMode="auto">
              <a:xfrm>
                <a:off x="8154840" y="1854776"/>
                <a:ext cx="308702" cy="308702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29"/>
              <p:cNvSpPr>
                <a:spLocks noChangeArrowheads="1"/>
              </p:cNvSpPr>
              <p:nvPr/>
            </p:nvSpPr>
            <p:spPr bwMode="auto">
              <a:xfrm>
                <a:off x="7917326" y="1617262"/>
                <a:ext cx="783730" cy="783731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186008" y="1938519"/>
                <a:ext cx="254607" cy="166884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2663007" y="2403736"/>
            <a:ext cx="5845293" cy="1876447"/>
            <a:chOff x="2663007" y="2117986"/>
            <a:chExt cx="6885000" cy="18764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0D635B9-4BB9-46A2-A1B7-6C50C8688F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3652" y="2772097"/>
              <a:ext cx="0" cy="485132"/>
            </a:xfrm>
            <a:prstGeom prst="straightConnector1">
              <a:avLst/>
            </a:prstGeom>
            <a:ln>
              <a:solidFill>
                <a:srgbClr val="D7303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124DC8-E39F-4EDD-A797-26ECAD9148F3}"/>
                </a:ext>
              </a:extLst>
            </p:cNvPr>
            <p:cNvSpPr txBox="1"/>
            <p:nvPr/>
          </p:nvSpPr>
          <p:spPr>
            <a:xfrm>
              <a:off x="5418676" y="3255769"/>
              <a:ext cx="18691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Primary, Secondary Synchronisation</a:t>
              </a:r>
              <a:br>
                <a:rPr lang="en-GB" sz="1400" dirty="0"/>
              </a:br>
              <a:r>
                <a:rPr lang="en-GB" sz="1400" dirty="0"/>
                <a:t>signals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77604" y="2117986"/>
              <a:ext cx="1236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radio frame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655287" y="2452751"/>
              <a:ext cx="900440" cy="302998"/>
              <a:chOff x="3887924" y="2765962"/>
              <a:chExt cx="1368152" cy="30299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1D43FA-4EF8-4410-BA42-15924B1FB8F0}"/>
                  </a:ext>
                </a:extLst>
              </p:cNvPr>
              <p:cNvSpPr/>
              <p:nvPr/>
            </p:nvSpPr>
            <p:spPr>
              <a:xfrm>
                <a:off x="3887924" y="2765962"/>
                <a:ext cx="1368152" cy="30299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21E91D9-8650-4231-B10A-329D067A604C}"/>
                  </a:ext>
                </a:extLst>
              </p:cNvPr>
              <p:cNvSpPr/>
              <p:nvPr/>
            </p:nvSpPr>
            <p:spPr>
              <a:xfrm>
                <a:off x="4886321" y="2765962"/>
                <a:ext cx="109399" cy="3029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61569BD-3775-4E05-9F04-CEA5D5630411}"/>
                </a:ext>
              </a:extLst>
            </p:cNvPr>
            <p:cNvCxnSpPr>
              <a:stCxn id="22" idx="6"/>
              <a:endCxn id="31" idx="1"/>
            </p:cNvCxnSpPr>
            <p:nvPr/>
          </p:nvCxnSpPr>
          <p:spPr>
            <a:xfrm flipV="1">
              <a:off x="2663007" y="2604250"/>
              <a:ext cx="2992279" cy="11253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61D623-1080-408E-8568-70F00EE1233F}"/>
                </a:ext>
              </a:extLst>
            </p:cNvPr>
            <p:cNvCxnSpPr>
              <a:cxnSpLocks/>
              <a:stCxn id="31" idx="3"/>
              <a:endCxn id="39" idx="2"/>
            </p:cNvCxnSpPr>
            <p:nvPr/>
          </p:nvCxnSpPr>
          <p:spPr>
            <a:xfrm>
              <a:off x="6555727" y="2604250"/>
              <a:ext cx="2992280" cy="1728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842484" y="2105083"/>
            <a:ext cx="3532485" cy="2489924"/>
            <a:chOff x="7842484" y="2105083"/>
            <a:chExt cx="3532485" cy="2489924"/>
          </a:xfrm>
        </p:grpSpPr>
        <p:sp>
          <p:nvSpPr>
            <p:cNvPr id="33" name="Oval 32"/>
            <p:cNvSpPr/>
            <p:nvPr/>
          </p:nvSpPr>
          <p:spPr>
            <a:xfrm>
              <a:off x="7842484" y="3979906"/>
              <a:ext cx="2823037" cy="6151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6A3B05-15CD-4502-895A-68F5A4C04BC5}"/>
                </a:ext>
              </a:extLst>
            </p:cNvPr>
            <p:cNvSpPr txBox="1"/>
            <p:nvPr/>
          </p:nvSpPr>
          <p:spPr>
            <a:xfrm>
              <a:off x="10718920" y="2760229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GNSS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858515" y="2105083"/>
              <a:ext cx="1516454" cy="717748"/>
              <a:chOff x="2191966" y="3964009"/>
              <a:chExt cx="1981334" cy="937779"/>
            </a:xfrm>
          </p:grpSpPr>
          <p:sp>
            <p:nvSpPr>
              <p:cNvPr id="45" name="Oval 44"/>
              <p:cNvSpPr/>
              <p:nvPr/>
            </p:nvSpPr>
            <p:spPr>
              <a:xfrm rot="5400000">
                <a:off x="2713743" y="3442232"/>
                <a:ext cx="937779" cy="1981334"/>
              </a:xfrm>
              <a:prstGeom prst="ellipse">
                <a:avLst/>
              </a:prstGeom>
              <a:gradFill flip="none" rotWithShape="1">
                <a:gsLst>
                  <a:gs pos="39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5936" y="4157480"/>
                <a:ext cx="1283974" cy="603621"/>
              </a:xfrm>
              <a:prstGeom prst="rect">
                <a:avLst/>
              </a:prstGeom>
            </p:spPr>
          </p:pic>
        </p:grpSp>
        <p:cxnSp>
          <p:nvCxnSpPr>
            <p:cNvPr id="58" name="Elbow Connector 57"/>
            <p:cNvCxnSpPr/>
            <p:nvPr/>
          </p:nvCxnSpPr>
          <p:spPr>
            <a:xfrm rot="5400000">
              <a:off x="9818496" y="2850423"/>
              <a:ext cx="872931" cy="792891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Sentinel_grey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9696" y="2890000"/>
              <a:ext cx="1158819" cy="1396167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8575813" y="2799043"/>
              <a:ext cx="123883" cy="891215"/>
            </a:xfrm>
            <a:custGeom>
              <a:avLst/>
              <a:gdLst>
                <a:gd name="connsiteX0" fmla="*/ 1384184 w 1384184"/>
                <a:gd name="connsiteY0" fmla="*/ 0 h 1199626"/>
                <a:gd name="connsiteX1" fmla="*/ 234892 w 1384184"/>
                <a:gd name="connsiteY1" fmla="*/ 696286 h 1199626"/>
                <a:gd name="connsiteX2" fmla="*/ 234892 w 1384184"/>
                <a:gd name="connsiteY2" fmla="*/ 696286 h 1199626"/>
                <a:gd name="connsiteX3" fmla="*/ 0 w 1384184"/>
                <a:gd name="connsiteY3" fmla="*/ 1199626 h 1199626"/>
                <a:gd name="connsiteX4" fmla="*/ 0 w 1384184"/>
                <a:gd name="connsiteY4" fmla="*/ 1199626 h 1199626"/>
                <a:gd name="connsiteX0" fmla="*/ 234892 w 234892"/>
                <a:gd name="connsiteY0" fmla="*/ 0 h 1619075"/>
                <a:gd name="connsiteX1" fmla="*/ 234892 w 234892"/>
                <a:gd name="connsiteY1" fmla="*/ 1115735 h 1619075"/>
                <a:gd name="connsiteX2" fmla="*/ 234892 w 234892"/>
                <a:gd name="connsiteY2" fmla="*/ 1115735 h 1619075"/>
                <a:gd name="connsiteX3" fmla="*/ 0 w 234892"/>
                <a:gd name="connsiteY3" fmla="*/ 1619075 h 1619075"/>
                <a:gd name="connsiteX4" fmla="*/ 0 w 234892"/>
                <a:gd name="connsiteY4" fmla="*/ 1619075 h 1619075"/>
                <a:gd name="connsiteX0" fmla="*/ 252407 w 755746"/>
                <a:gd name="connsiteY0" fmla="*/ 0 h 2004968"/>
                <a:gd name="connsiteX1" fmla="*/ 252407 w 755746"/>
                <a:gd name="connsiteY1" fmla="*/ 1115735 h 2004968"/>
                <a:gd name="connsiteX2" fmla="*/ 252407 w 755746"/>
                <a:gd name="connsiteY2" fmla="*/ 1115735 h 2004968"/>
                <a:gd name="connsiteX3" fmla="*/ 17515 w 755746"/>
                <a:gd name="connsiteY3" fmla="*/ 1619075 h 2004968"/>
                <a:gd name="connsiteX4" fmla="*/ 755746 w 755746"/>
                <a:gd name="connsiteY4" fmla="*/ 2004968 h 2004968"/>
                <a:gd name="connsiteX0" fmla="*/ 0 w 598653"/>
                <a:gd name="connsiteY0" fmla="*/ 0 h 2004968"/>
                <a:gd name="connsiteX1" fmla="*/ 0 w 598653"/>
                <a:gd name="connsiteY1" fmla="*/ 1115735 h 2004968"/>
                <a:gd name="connsiteX2" fmla="*/ 0 w 598653"/>
                <a:gd name="connsiteY2" fmla="*/ 1115735 h 2004968"/>
                <a:gd name="connsiteX3" fmla="*/ 587229 w 598653"/>
                <a:gd name="connsiteY3" fmla="*/ 1174458 h 2004968"/>
                <a:gd name="connsiteX4" fmla="*/ 503339 w 598653"/>
                <a:gd name="connsiteY4" fmla="*/ 2004968 h 2004968"/>
                <a:gd name="connsiteX0" fmla="*/ 0 w 587229"/>
                <a:gd name="connsiteY0" fmla="*/ 0 h 1174458"/>
                <a:gd name="connsiteX1" fmla="*/ 0 w 587229"/>
                <a:gd name="connsiteY1" fmla="*/ 1115735 h 1174458"/>
                <a:gd name="connsiteX2" fmla="*/ 0 w 587229"/>
                <a:gd name="connsiteY2" fmla="*/ 1115735 h 1174458"/>
                <a:gd name="connsiteX3" fmla="*/ 587229 w 587229"/>
                <a:gd name="connsiteY3" fmla="*/ 1174458 h 1174458"/>
                <a:gd name="connsiteX0" fmla="*/ 0 w 587229"/>
                <a:gd name="connsiteY0" fmla="*/ 0 h 1174458"/>
                <a:gd name="connsiteX1" fmla="*/ 0 w 587229"/>
                <a:gd name="connsiteY1" fmla="*/ 1115735 h 1174458"/>
                <a:gd name="connsiteX2" fmla="*/ 0 w 587229"/>
                <a:gd name="connsiteY2" fmla="*/ 1115735 h 1174458"/>
                <a:gd name="connsiteX3" fmla="*/ 587229 w 587229"/>
                <a:gd name="connsiteY3" fmla="*/ 1174458 h 1174458"/>
                <a:gd name="connsiteX0" fmla="*/ 0 w 587229"/>
                <a:gd name="connsiteY0" fmla="*/ 0 h 1174458"/>
                <a:gd name="connsiteX1" fmla="*/ 0 w 587229"/>
                <a:gd name="connsiteY1" fmla="*/ 1115735 h 1174458"/>
                <a:gd name="connsiteX2" fmla="*/ 0 w 587229"/>
                <a:gd name="connsiteY2" fmla="*/ 1115735 h 1174458"/>
                <a:gd name="connsiteX3" fmla="*/ 587229 w 587229"/>
                <a:gd name="connsiteY3" fmla="*/ 1174458 h 1174458"/>
                <a:gd name="connsiteX0" fmla="*/ 0 w 570451"/>
                <a:gd name="connsiteY0" fmla="*/ 0 h 1115735"/>
                <a:gd name="connsiteX1" fmla="*/ 0 w 570451"/>
                <a:gd name="connsiteY1" fmla="*/ 1115735 h 1115735"/>
                <a:gd name="connsiteX2" fmla="*/ 0 w 570451"/>
                <a:gd name="connsiteY2" fmla="*/ 1115735 h 1115735"/>
                <a:gd name="connsiteX3" fmla="*/ 570451 w 570451"/>
                <a:gd name="connsiteY3" fmla="*/ 1115735 h 1115735"/>
                <a:gd name="connsiteX0" fmla="*/ 0 w 75501"/>
                <a:gd name="connsiteY0" fmla="*/ 0 h 1115735"/>
                <a:gd name="connsiteX1" fmla="*/ 0 w 75501"/>
                <a:gd name="connsiteY1" fmla="*/ 1115735 h 1115735"/>
                <a:gd name="connsiteX2" fmla="*/ 0 w 75501"/>
                <a:gd name="connsiteY2" fmla="*/ 1115735 h 1115735"/>
                <a:gd name="connsiteX3" fmla="*/ 75501 w 75501"/>
                <a:gd name="connsiteY3" fmla="*/ 1107346 h 1115735"/>
                <a:gd name="connsiteX0" fmla="*/ 0 w 75501"/>
                <a:gd name="connsiteY0" fmla="*/ 0 h 1115735"/>
                <a:gd name="connsiteX1" fmla="*/ 0 w 75501"/>
                <a:gd name="connsiteY1" fmla="*/ 1115735 h 1115735"/>
                <a:gd name="connsiteX2" fmla="*/ 0 w 75501"/>
                <a:gd name="connsiteY2" fmla="*/ 1115735 h 1115735"/>
                <a:gd name="connsiteX3" fmla="*/ 75501 w 75501"/>
                <a:gd name="connsiteY3" fmla="*/ 1114490 h 111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01" h="1115735">
                  <a:moveTo>
                    <a:pt x="0" y="0"/>
                  </a:moveTo>
                  <a:lnTo>
                    <a:pt x="0" y="1115735"/>
                  </a:lnTo>
                  <a:lnTo>
                    <a:pt x="0" y="1115735"/>
                  </a:lnTo>
                  <a:lnTo>
                    <a:pt x="75501" y="1114490"/>
                  </a:lnTo>
                </a:path>
              </a:pathLst>
            </a:custGeom>
            <a:noFill/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55255" y="3224103"/>
              <a:ext cx="647700" cy="4358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60C527-42E5-4F5A-861F-69EEEC1194BE}"/>
                </a:ext>
              </a:extLst>
            </p:cNvPr>
            <p:cNvSpPr txBox="1"/>
            <p:nvPr/>
          </p:nvSpPr>
          <p:spPr>
            <a:xfrm>
              <a:off x="8870723" y="4268960"/>
              <a:ext cx="73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Test set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73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530350" y="31623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dirty="0">
                <a:solidFill>
                  <a:srgbClr val="EE0000"/>
                </a:solidFill>
                <a:latin typeface="Lucida Sans Unicode" pitchFamily="34" charset="0"/>
              </a:rPr>
              <a:t>Conclusions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8216871" y="2513412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 flipH="1" flipV="1">
            <a:off x="12185721" y="4304976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40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1.44909 -4.44444E-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1.44857 0.00023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1" grpId="1" animBg="1"/>
      <p:bldP spid="75782" grpId="0" animBg="1"/>
      <p:bldP spid="7578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7" y="1600199"/>
            <a:ext cx="5410203" cy="4617719"/>
          </a:xfrm>
        </p:spPr>
        <p:txBody>
          <a:bodyPr/>
          <a:lstStyle/>
          <a:p>
            <a:r>
              <a:rPr lang="en-GB" dirty="0"/>
              <a:t>Time is the fundamental, unifying dimension for sensor data</a:t>
            </a:r>
          </a:p>
          <a:p>
            <a:r>
              <a:rPr lang="en-GB" dirty="0"/>
              <a:t>Synchronisation over the air interface extends accurate time to the customer</a:t>
            </a:r>
          </a:p>
          <a:p>
            <a:pPr lvl="1"/>
            <a:r>
              <a:rPr lang="en-GB" dirty="0"/>
              <a:t>The cellular signal itself becomes one of the sources of time</a:t>
            </a:r>
          </a:p>
          <a:p>
            <a:pPr lvl="1"/>
            <a:r>
              <a:rPr lang="en-GB" dirty="0"/>
              <a:t>Delay compensation required for accurate time</a:t>
            </a:r>
          </a:p>
          <a:p>
            <a:pPr lvl="1"/>
            <a:r>
              <a:rPr lang="en-GB" dirty="0"/>
              <a:t>PVT – position, velocity, time are inseparable</a:t>
            </a:r>
          </a:p>
          <a:p>
            <a:r>
              <a:rPr lang="en-GB" dirty="0"/>
              <a:t>Measurement over the air verifies the entire synchronisation chain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19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199"/>
            <a:ext cx="5410200" cy="2641699"/>
          </a:xfrm>
        </p:spPr>
      </p:pic>
      <p:sp>
        <p:nvSpPr>
          <p:cNvPr id="7" name="TextBox 6"/>
          <p:cNvSpPr txBox="1"/>
          <p:nvPr/>
        </p:nvSpPr>
        <p:spPr>
          <a:xfrm>
            <a:off x="6824622" y="4396562"/>
            <a:ext cx="4410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Image: Royal Museums, Greenwich</a:t>
            </a:r>
          </a:p>
          <a:p>
            <a:pPr algn="ctr"/>
            <a:r>
              <a:rPr lang="en-GB" sz="1200" dirty="0"/>
              <a:t>The Greenwich Time Ball – the first “over the air” time signal (1833)</a:t>
            </a:r>
          </a:p>
        </p:txBody>
      </p:sp>
    </p:spTree>
    <p:extLst>
      <p:ext uri="{BB962C8B-B14F-4D97-AF65-F5344CB8AC3E}">
        <p14:creationId xmlns:p14="http://schemas.microsoft.com/office/powerpoint/2010/main" val="1774893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the edge?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7" y="1600199"/>
            <a:ext cx="5429253" cy="4617719"/>
          </a:xfrm>
        </p:spPr>
        <p:txBody>
          <a:bodyPr/>
          <a:lstStyle/>
          <a:p>
            <a:r>
              <a:rPr lang="en-GB" dirty="0"/>
              <a:t>Synchronisation beyond the edge</a:t>
            </a:r>
          </a:p>
          <a:p>
            <a:r>
              <a:rPr lang="en-GB" dirty="0"/>
              <a:t>Getting synchronisation beyond the edge</a:t>
            </a:r>
          </a:p>
          <a:p>
            <a:r>
              <a:rPr lang="en-GB" dirty="0"/>
              <a:t>Delay compensation</a:t>
            </a:r>
          </a:p>
          <a:p>
            <a:r>
              <a:rPr lang="en-GB" dirty="0"/>
              <a:t>Measurement</a:t>
            </a:r>
          </a:p>
          <a:p>
            <a:r>
              <a:rPr lang="en-GB" dirty="0"/>
              <a:t>Conclusions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2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199"/>
            <a:ext cx="5410200" cy="3630931"/>
          </a:xfrm>
        </p:spPr>
      </p:pic>
      <p:sp>
        <p:nvSpPr>
          <p:cNvPr id="7" name="TextBox 6"/>
          <p:cNvSpPr txBox="1"/>
          <p:nvPr/>
        </p:nvSpPr>
        <p:spPr>
          <a:xfrm>
            <a:off x="7890511" y="5339243"/>
            <a:ext cx="2278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Image: Michal </a:t>
            </a:r>
            <a:r>
              <a:rPr lang="en-GB" sz="1200" dirty="0" err="1"/>
              <a:t>Osmenda</a:t>
            </a:r>
            <a:endParaRPr lang="en-GB" sz="1200" dirty="0"/>
          </a:p>
          <a:p>
            <a:pPr algn="ctr"/>
            <a:r>
              <a:rPr lang="en-GB" sz="1200" dirty="0"/>
              <a:t>Cliffs of Moher, County Clare, Eire</a:t>
            </a:r>
          </a:p>
        </p:txBody>
      </p:sp>
    </p:spTree>
    <p:extLst>
      <p:ext uri="{BB962C8B-B14F-4D97-AF65-F5344CB8AC3E}">
        <p14:creationId xmlns:p14="http://schemas.microsoft.com/office/powerpoint/2010/main" val="674675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44061" y="5438984"/>
            <a:ext cx="9144000" cy="907941"/>
          </a:xfrm>
        </p:spPr>
        <p:txBody>
          <a:bodyPr/>
          <a:lstStyle/>
          <a:p>
            <a:r>
              <a:rPr lang="en-GB" sz="2000" dirty="0"/>
              <a:t>Tim Frost,</a:t>
            </a:r>
          </a:p>
          <a:p>
            <a:r>
              <a:rPr lang="en-GB" sz="2000" b="1" i="1" dirty="0"/>
              <a:t>Strategic Technology Manager,</a:t>
            </a:r>
          </a:p>
          <a:p>
            <a:r>
              <a:rPr lang="en-GB" sz="2000" dirty="0"/>
              <a:t>tim.frost@calnexsol.com</a:t>
            </a:r>
          </a:p>
        </p:txBody>
      </p:sp>
    </p:spTree>
    <p:extLst>
      <p:ext uri="{BB962C8B-B14F-4D97-AF65-F5344CB8AC3E}">
        <p14:creationId xmlns:p14="http://schemas.microsoft.com/office/powerpoint/2010/main" val="23928478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289934" y="3162300"/>
            <a:ext cx="961213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dirty="0">
                <a:solidFill>
                  <a:srgbClr val="EE0000"/>
                </a:solidFill>
                <a:latin typeface="Lucida Sans Unicode" pitchFamily="34" charset="0"/>
              </a:rPr>
              <a:t>Synchronisation beyond the edge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8216871" y="2513412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 flipH="1" flipV="1">
            <a:off x="12185721" y="4304976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905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1.44909 -4.44444E-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1.44857 0.00023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1" grpId="1" animBg="1"/>
      <p:bldP spid="75782" grpId="0" animBg="1"/>
      <p:bldP spid="7578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beyond the edge?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accurate timing, it’s a new world</a:t>
            </a:r>
          </a:p>
          <a:p>
            <a:r>
              <a:rPr lang="en-GB" dirty="0"/>
              <a:t>Most network synchronisation has focused on maintaining the network itself</a:t>
            </a:r>
          </a:p>
          <a:p>
            <a:r>
              <a:rPr lang="en-GB" dirty="0"/>
              <a:t>5G pushes the timing beyond the edge, out to the customer</a:t>
            </a:r>
          </a:p>
          <a:p>
            <a:endParaRPr lang="en-GB" dirty="0"/>
          </a:p>
          <a:p>
            <a:r>
              <a:rPr lang="en-GB" i="1" dirty="0"/>
              <a:t>There be dragons…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600199"/>
            <a:ext cx="5410204" cy="4274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5481" y="5976807"/>
            <a:ext cx="202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Image: The Flat Earth Society </a:t>
            </a:r>
          </a:p>
        </p:txBody>
      </p:sp>
    </p:spTree>
    <p:extLst>
      <p:ext uri="{BB962C8B-B14F-4D97-AF65-F5344CB8AC3E}">
        <p14:creationId xmlns:p14="http://schemas.microsoft.com/office/powerpoint/2010/main" val="4274281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Sensor fusion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9748" y="1600199"/>
            <a:ext cx="5607653" cy="4948235"/>
          </a:xfrm>
        </p:spPr>
        <p:txBody>
          <a:bodyPr/>
          <a:lstStyle/>
          <a:p>
            <a:r>
              <a:rPr lang="en-GB" dirty="0"/>
              <a:t>Combining data from multiple sensors</a:t>
            </a:r>
          </a:p>
          <a:p>
            <a:pPr lvl="1"/>
            <a:r>
              <a:rPr lang="en-GB" dirty="0"/>
              <a:t>Radar</a:t>
            </a:r>
          </a:p>
          <a:p>
            <a:pPr lvl="1"/>
            <a:r>
              <a:rPr lang="en-GB" dirty="0"/>
              <a:t>Lidar</a:t>
            </a:r>
          </a:p>
          <a:p>
            <a:pPr lvl="1"/>
            <a:r>
              <a:rPr lang="en-GB" dirty="0"/>
              <a:t>Ultrasound</a:t>
            </a:r>
          </a:p>
          <a:p>
            <a:pPr lvl="1"/>
            <a:r>
              <a:rPr lang="en-GB" dirty="0"/>
              <a:t>Infra-red</a:t>
            </a:r>
          </a:p>
          <a:p>
            <a:pPr lvl="1"/>
            <a:r>
              <a:rPr lang="en-GB" dirty="0"/>
              <a:t>Camera</a:t>
            </a:r>
          </a:p>
          <a:p>
            <a:pPr lvl="1"/>
            <a:r>
              <a:rPr lang="en-GB" dirty="0"/>
              <a:t>Inertial</a:t>
            </a:r>
          </a:p>
          <a:p>
            <a:r>
              <a:rPr lang="en-GB" dirty="0"/>
              <a:t>Basis for combination is accurate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32" name="Picture 8" descr="https://r7tupvw8d1-flywheel.netdna-ssl.com/wp-content/uploads/2018/02/fig-1-remote-sensing-685452052.jpg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363" y="1600198"/>
            <a:ext cx="5797438" cy="3478463"/>
          </a:xfrm>
        </p:spPr>
      </p:pic>
      <p:sp>
        <p:nvSpPr>
          <p:cNvPr id="8" name="Rectangle 7"/>
          <p:cNvSpPr/>
          <p:nvPr/>
        </p:nvSpPr>
        <p:spPr>
          <a:xfrm>
            <a:off x="5937359" y="4264930"/>
            <a:ext cx="2762259" cy="81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33090" y="5078662"/>
            <a:ext cx="2405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Image: innovation-destination.com</a:t>
            </a:r>
          </a:p>
        </p:txBody>
      </p:sp>
    </p:spTree>
    <p:extLst>
      <p:ext uri="{BB962C8B-B14F-4D97-AF65-F5344CB8AC3E}">
        <p14:creationId xmlns:p14="http://schemas.microsoft.com/office/powerpoint/2010/main" val="236598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Vehicles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7" y="1600199"/>
            <a:ext cx="5410203" cy="4617719"/>
          </a:xfrm>
        </p:spPr>
        <p:txBody>
          <a:bodyPr>
            <a:normAutofit/>
          </a:bodyPr>
          <a:lstStyle/>
          <a:p>
            <a:r>
              <a:rPr lang="en-GB" dirty="0"/>
              <a:t>V2X communication</a:t>
            </a:r>
          </a:p>
          <a:p>
            <a:pPr lvl="1"/>
            <a:r>
              <a:rPr lang="en-GB" dirty="0"/>
              <a:t>Vehicle-to-vehicle</a:t>
            </a:r>
          </a:p>
          <a:p>
            <a:pPr lvl="1"/>
            <a:r>
              <a:rPr lang="en-GB" dirty="0"/>
              <a:t>Vehicle-to-infrastructure</a:t>
            </a:r>
          </a:p>
          <a:p>
            <a:pPr lvl="1"/>
            <a:r>
              <a:rPr lang="en-GB" dirty="0"/>
              <a:t>Vehicle-to-pedestrian</a:t>
            </a:r>
          </a:p>
          <a:p>
            <a:r>
              <a:rPr lang="en-GB" dirty="0"/>
              <a:t>Communication of PVT data</a:t>
            </a:r>
          </a:p>
          <a:p>
            <a:pPr lvl="1"/>
            <a:r>
              <a:rPr lang="en-GB" dirty="0"/>
              <a:t>Position</a:t>
            </a:r>
          </a:p>
          <a:p>
            <a:pPr lvl="1"/>
            <a:r>
              <a:rPr lang="en-GB" dirty="0"/>
              <a:t>Velocity</a:t>
            </a:r>
          </a:p>
          <a:p>
            <a:pPr lvl="1"/>
            <a:r>
              <a:rPr lang="en-GB" dirty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45732" y="5032531"/>
            <a:ext cx="276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Image: Qatar Mobility Innovations </a:t>
            </a:r>
            <a:r>
              <a:rPr lang="en-GB" sz="1200" dirty="0" err="1"/>
              <a:t>Center</a:t>
            </a:r>
            <a:endParaRPr lang="en-GB" sz="1200" dirty="0"/>
          </a:p>
        </p:txBody>
      </p:sp>
      <p:pic>
        <p:nvPicPr>
          <p:cNvPr id="2054" name="Picture 6" descr="Related image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75" y="1600199"/>
            <a:ext cx="5044450" cy="32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59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Intelligent Transport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7" y="1600199"/>
            <a:ext cx="5410203" cy="4617719"/>
          </a:xfrm>
        </p:spPr>
        <p:txBody>
          <a:bodyPr>
            <a:normAutofit/>
          </a:bodyPr>
          <a:lstStyle/>
          <a:p>
            <a:r>
              <a:rPr lang="en-GB" dirty="0"/>
              <a:t>Not just sensor fusion…</a:t>
            </a:r>
          </a:p>
          <a:p>
            <a:r>
              <a:rPr lang="en-GB" dirty="0"/>
              <a:t>Not just V2X…</a:t>
            </a:r>
          </a:p>
          <a:p>
            <a:r>
              <a:rPr lang="en-GB" dirty="0"/>
              <a:t>Connected, intelligent systems</a:t>
            </a:r>
          </a:p>
          <a:p>
            <a:r>
              <a:rPr lang="en-GB" dirty="0"/>
              <a:t>Timely data important for good decision making</a:t>
            </a:r>
          </a:p>
          <a:p>
            <a:pPr lvl="1"/>
            <a:r>
              <a:rPr lang="en-GB" dirty="0"/>
              <a:t>Low latency</a:t>
            </a:r>
          </a:p>
          <a:p>
            <a:pPr lvl="1"/>
            <a:r>
              <a:rPr lang="en-GB" dirty="0"/>
              <a:t>Accurate timestamping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7</a:t>
            </a:fld>
            <a:endParaRPr lang="en-GB"/>
          </a:p>
        </p:txBody>
      </p:sp>
      <p:pic>
        <p:nvPicPr>
          <p:cNvPr id="2052" name="Picture 4" descr="Intelligent transport systems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199"/>
            <a:ext cx="5410200" cy="37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26028" y="5460370"/>
            <a:ext cx="3407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Image: Society of Motor Manufacturers and Traders</a:t>
            </a:r>
          </a:p>
        </p:txBody>
      </p:sp>
    </p:spTree>
    <p:extLst>
      <p:ext uri="{BB962C8B-B14F-4D97-AF65-F5344CB8AC3E}">
        <p14:creationId xmlns:p14="http://schemas.microsoft.com/office/powerpoint/2010/main" val="354697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600199"/>
            <a:ext cx="5410203" cy="4617719"/>
          </a:xfrm>
        </p:spPr>
        <p:txBody>
          <a:bodyPr/>
          <a:lstStyle/>
          <a:p>
            <a:r>
              <a:rPr lang="en-GB" dirty="0"/>
              <a:t>Intelligent Traffic Management</a:t>
            </a:r>
          </a:p>
          <a:p>
            <a:r>
              <a:rPr lang="en-GB" dirty="0"/>
              <a:t>Smart Public Transport </a:t>
            </a:r>
          </a:p>
          <a:p>
            <a:r>
              <a:rPr lang="en-GB" dirty="0"/>
              <a:t>Smart Energy Management</a:t>
            </a:r>
          </a:p>
          <a:p>
            <a:r>
              <a:rPr lang="en-GB" dirty="0"/>
              <a:t>Smart Communications and Information</a:t>
            </a:r>
          </a:p>
          <a:p>
            <a:r>
              <a:rPr lang="en-GB" dirty="0"/>
              <a:t>Security Systems</a:t>
            </a:r>
          </a:p>
          <a:p>
            <a:r>
              <a:rPr lang="en-GB" dirty="0"/>
              <a:t>Waste Management</a:t>
            </a:r>
          </a:p>
          <a:p>
            <a:r>
              <a:rPr lang="en-GB" dirty="0"/>
              <a:t>Crowd Management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8</a:t>
            </a:fld>
            <a:endParaRPr lang="en-GB"/>
          </a:p>
        </p:txBody>
      </p:sp>
      <p:pic>
        <p:nvPicPr>
          <p:cNvPr id="4098" name="Picture 2" descr="Graphic illustrating the ways data can be used in energy systems in a city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65" y="1600199"/>
            <a:ext cx="5930535" cy="32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6090" y="5078662"/>
            <a:ext cx="1266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Image: </a:t>
            </a:r>
            <a:r>
              <a:rPr lang="en-GB" sz="1200" dirty="0" err="1"/>
              <a:t>Amaresco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7174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530350" y="31623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dirty="0">
                <a:solidFill>
                  <a:srgbClr val="EE0000"/>
                </a:solidFill>
                <a:latin typeface="Lucida Sans Unicode" pitchFamily="34" charset="0"/>
              </a:rPr>
              <a:t>Getting synchronisation beyond the edge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8216871" y="2513412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 flipH="1" flipV="1">
            <a:off x="12185721" y="4304976"/>
            <a:ext cx="8213725" cy="42862"/>
          </a:xfrm>
          <a:prstGeom prst="rect">
            <a:avLst/>
          </a:prstGeom>
          <a:gradFill rotWithShape="1">
            <a:gsLst>
              <a:gs pos="0">
                <a:srgbClr val="DDDDDD">
                  <a:alpha val="25000"/>
                </a:srgbClr>
              </a:gs>
              <a:gs pos="100000">
                <a:srgbClr val="E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3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1.44909 -4.44444E-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1.44857 0.00023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1" grpId="1" animBg="1"/>
      <p:bldP spid="75782" grpId="0" animBg="1"/>
      <p:bldP spid="7578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89549C-79A9-43B9-8B26-ED807A929DB7}" vid="{662F676C-2CE8-41CD-83BB-C897C8D40C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Calnex template</Template>
  <TotalTime>3349</TotalTime>
  <Words>790</Words>
  <Application>Microsoft Office PowerPoint</Application>
  <PresentationFormat>Widescreen</PresentationFormat>
  <Paragraphs>223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Timing beyond the basestation</vt:lpstr>
      <vt:lpstr>Beyond the edge?</vt:lpstr>
      <vt:lpstr>PowerPoint Presentation</vt:lpstr>
      <vt:lpstr>What’s beyond the edge?</vt:lpstr>
      <vt:lpstr>Sensor fusion</vt:lpstr>
      <vt:lpstr>Connected Vehicles</vt:lpstr>
      <vt:lpstr>Intelligent Transport Systems</vt:lpstr>
      <vt:lpstr>Smart Cities</vt:lpstr>
      <vt:lpstr>PowerPoint Presentation</vt:lpstr>
      <vt:lpstr>Getting synchronisation beyond the edge</vt:lpstr>
      <vt:lpstr>Synchronisation over the air</vt:lpstr>
      <vt:lpstr>PowerPoint Presentation</vt:lpstr>
      <vt:lpstr>Timing Advance</vt:lpstr>
      <vt:lpstr>Active delay measurement</vt:lpstr>
      <vt:lpstr>Location-based methods</vt:lpstr>
      <vt:lpstr>PowerPoint Presentation</vt:lpstr>
      <vt:lpstr>Measuring synchronisation over the air</vt:lpstr>
      <vt:lpstr>PowerPoint Presentation</vt:lpstr>
      <vt:lpstr>Conclusions</vt:lpstr>
      <vt:lpstr>PowerPoint Presentation</vt:lpstr>
    </vt:vector>
  </TitlesOfParts>
  <Company>Calnex Solutions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Timing beyond the basestation</dc:title>
  <dc:creator>Tim Frost</dc:creator>
  <cp:lastModifiedBy>Tim Frost</cp:lastModifiedBy>
  <cp:revision>161</cp:revision>
  <dcterms:created xsi:type="dcterms:W3CDTF">2017-10-13T13:45:29Z</dcterms:created>
  <dcterms:modified xsi:type="dcterms:W3CDTF">2018-11-05T09:27:46Z</dcterms:modified>
  <cp:category>ITSF 2018 Conference Presentation</cp:category>
</cp:coreProperties>
</file>